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9" r:id="rId1"/>
  </p:sldMasterIdLst>
  <p:sldIdLst>
    <p:sldId id="256" r:id="rId2"/>
    <p:sldId id="263" r:id="rId3"/>
    <p:sldId id="285" r:id="rId4"/>
    <p:sldId id="257" r:id="rId5"/>
    <p:sldId id="264" r:id="rId6"/>
    <p:sldId id="258" r:id="rId7"/>
    <p:sldId id="266" r:id="rId8"/>
    <p:sldId id="267" r:id="rId9"/>
    <p:sldId id="270" r:id="rId10"/>
    <p:sldId id="269" r:id="rId11"/>
    <p:sldId id="271" r:id="rId12"/>
    <p:sldId id="272" r:id="rId13"/>
    <p:sldId id="273" r:id="rId14"/>
    <p:sldId id="275" r:id="rId15"/>
    <p:sldId id="274" r:id="rId16"/>
    <p:sldId id="276" r:id="rId17"/>
    <p:sldId id="278" r:id="rId18"/>
    <p:sldId id="279" r:id="rId19"/>
    <p:sldId id="280" r:id="rId20"/>
    <p:sldId id="282" r:id="rId21"/>
    <p:sldId id="281" r:id="rId22"/>
    <p:sldId id="283" r:id="rId23"/>
    <p:sldId id="284" r:id="rId24"/>
    <p:sldId id="286" r:id="rId2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4" autoAdjust="0"/>
    <p:restoredTop sz="94660"/>
  </p:normalViewPr>
  <p:slideViewPr>
    <p:cSldViewPr snapToGrid="0">
      <p:cViewPr varScale="1">
        <p:scale>
          <a:sx n="85" d="100"/>
          <a:sy n="85" d="100"/>
        </p:scale>
        <p:origin x="-69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r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396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62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226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4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r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63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19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3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73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09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r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22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r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2426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r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simap@economy.gov.i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359310" y="1696065"/>
            <a:ext cx="9307322" cy="1106129"/>
          </a:xfrm>
        </p:spPr>
        <p:txBody>
          <a:bodyPr>
            <a:normAutofit fontScale="90000"/>
          </a:bodyPr>
          <a:lstStyle/>
          <a:p>
            <a:pPr algn="ctr" rtl="1"/>
            <a:r>
              <a:rPr lang="he-IL" sz="7200" dirty="0"/>
              <a:t>המרכז להתייעלות במשאבים</a:t>
            </a:r>
            <a:endParaRPr lang="en-US" sz="5300" dirty="0"/>
          </a:p>
        </p:txBody>
      </p:sp>
      <p:pic>
        <p:nvPicPr>
          <p:cNvPr id="1026" name="Picture 2" descr="Image result for â«××× ×× ×ª×¢×©×××ªâ¬â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6" t="16830" r="4698" b="13344"/>
          <a:stretch/>
        </p:blipFill>
        <p:spPr bwMode="auto">
          <a:xfrm>
            <a:off x="5121915" y="651651"/>
            <a:ext cx="1782112" cy="92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mage result for â«××©×¨× ××××¦×¨â¬â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345" y="612536"/>
            <a:ext cx="2286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76945" y="3796888"/>
            <a:ext cx="32720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1"/>
            <a:r>
              <a:rPr lang="he-IL" sz="4800" dirty="0">
                <a:solidFill>
                  <a:schemeClr val="bg1"/>
                </a:solidFill>
              </a:rPr>
              <a:t>כנס מציעים</a:t>
            </a:r>
          </a:p>
          <a:p>
            <a:pPr algn="ctr" rtl="1"/>
            <a:r>
              <a:rPr lang="he-IL" sz="4800" dirty="0">
                <a:solidFill>
                  <a:schemeClr val="bg1"/>
                </a:solidFill>
              </a:rPr>
              <a:t>17.12.2018</a:t>
            </a: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3074" name="Picture 2" descr="Image result for â«×××©×¨× ×××× ×ª ××¡××××â¬â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" t="4284" r="5366" b="19811"/>
          <a:stretch/>
        </p:blipFill>
        <p:spPr bwMode="auto">
          <a:xfrm>
            <a:off x="9169966" y="651651"/>
            <a:ext cx="1799865" cy="93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504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מסלול הייעוץ (פרק ד')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194966" y="1855643"/>
            <a:ext cx="4909219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רשימת היועצים החיצוניים (3)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תשלום עבור שירותי הייעוץ (4)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מעקב לאחר תום הייעוץ ומדידת הצלחה (5)</a:t>
            </a: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7843074" y="1855643"/>
            <a:ext cx="3767734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תיאור </a:t>
            </a:r>
            <a:r>
              <a:rPr lang="he-IL" sz="2400" dirty="0" err="1"/>
              <a:t>סכמטי</a:t>
            </a:r>
            <a:r>
              <a:rPr lang="he-IL" sz="2400" dirty="0"/>
              <a:t> של הליך מתן שירותי הייעוץ (2.2):</a:t>
            </a:r>
          </a:p>
          <a:p>
            <a:pPr marL="0" indent="0">
              <a:buNone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0" indent="0">
              <a:buNone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39" name="תמונה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3490" y="2681654"/>
            <a:ext cx="2646902" cy="406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32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שירותים נוספים (פרק ה')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392446" y="1855643"/>
            <a:ext cx="5338678" cy="4701568"/>
          </a:xfrm>
        </p:spPr>
        <p:txBody>
          <a:bodyPr anchor="t"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שירותי משרד 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מיתוג (2)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שיווק ופרסום 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מערכת ניהול לקוחות (4)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400" dirty="0"/>
              <a:t>אבטחת מידע (5)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581192" y="1858423"/>
            <a:ext cx="5811253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ניהול אתר אינטרנט (6)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הפניה לדרישות בפרק ג', סעיף 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פלטפורמה לפנייה של לקוחות (6.1.3) </a:t>
            </a:r>
          </a:p>
          <a:p>
            <a:pPr marL="324000" lvl="1" indent="0">
              <a:buNone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8751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כוח אדם (פרק ו')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392446" y="1855643"/>
            <a:ext cx="5338678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מנהל המרכז (2.1)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דרישות התפקיד (2.1.1)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השכלה וניסיון (סעיף 7.3.3 בגוף המכרז)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מנהל תיקים (2.2)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200" dirty="0"/>
              <a:t>דרישות התפקיד (2.2.1)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200" dirty="0"/>
              <a:t>השכלה וניסיון (2.2.2)</a:t>
            </a:r>
          </a:p>
          <a:p>
            <a:pPr marL="630000" lvl="2" indent="0">
              <a:buNone/>
            </a:pPr>
            <a:endParaRPr lang="en-US" sz="20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581192" y="1858423"/>
            <a:ext cx="5811253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הוראות כלליות (3)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 smtClean="0"/>
              <a:t>היועצים </a:t>
            </a:r>
            <a:r>
              <a:rPr lang="he-IL" sz="2400" dirty="0"/>
              <a:t>החיצוניים (4)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הכשרות (5)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כמות משרות (6)</a:t>
            </a:r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500114"/>
              </p:ext>
            </p:extLst>
          </p:nvPr>
        </p:nvGraphicFramePr>
        <p:xfrm>
          <a:off x="581192" y="3899540"/>
          <a:ext cx="5549700" cy="155702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538278">
                  <a:extLst>
                    <a:ext uri="{9D8B030D-6E8A-4147-A177-3AD203B41FA5}">
                      <a16:colId xmlns:a16="http://schemas.microsoft.com/office/drawing/2014/main" xmlns="" val="1034046172"/>
                    </a:ext>
                  </a:extLst>
                </a:gridCol>
                <a:gridCol w="4011422">
                  <a:extLst>
                    <a:ext uri="{9D8B030D-6E8A-4147-A177-3AD203B41FA5}">
                      <a16:colId xmlns:a16="http://schemas.microsoft.com/office/drawing/2014/main" xmlns="" val="28498423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שם המשרה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כמות מינימאלית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720385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מנהל המרכז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157775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 smtClean="0">
                          <a:effectLst/>
                        </a:rPr>
                        <a:t>מנהלי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תיקים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2, בכמות שלא שתפחת מיחס של מנהל </a:t>
                      </a:r>
                      <a:r>
                        <a:rPr lang="he-IL" sz="1800" dirty="0" smtClean="0">
                          <a:effectLst/>
                        </a:rPr>
                        <a:t>תיקים </a:t>
                      </a:r>
                      <a:r>
                        <a:rPr lang="he-IL" sz="1800" dirty="0">
                          <a:effectLst/>
                        </a:rPr>
                        <a:t>אחד לכל 10-15 לקוחות בשנה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r>
                        <a:rPr lang="he-IL" sz="1800" dirty="0">
                          <a:effectLst/>
                        </a:rPr>
                        <a:t> היחס המדויק יקבע בנהלים.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David" panose="020E0502060401010101" pitchFamily="34" charset="-79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32287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77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64695" y="702156"/>
            <a:ext cx="11466429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השירותים הנדרשים (נספח ה') – התנהלות מול המשרד (פרק ז')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961185" y="1855643"/>
            <a:ext cx="5769939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הצוות המנהל 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000" dirty="0"/>
              <a:t>במהלך כל תקופת ההתקשרות עם נותן השירותים, המשרד ייוצג ע"י צוות מנהל (1.1)</a:t>
            </a:r>
            <a:endParaRPr lang="he-IL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תכנית עבודה שנתית (2)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פעילות שוטפת (3)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מענה לדרישות המשרד (4)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דיווחים (5)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בקרה (6)</a:t>
            </a:r>
          </a:p>
          <a:p>
            <a:pPr marL="324000" lvl="1" indent="0">
              <a:buNone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7454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מודל התמורה – הסכם השירותים, סעיף 17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541476" y="1827209"/>
            <a:ext cx="5523477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תשלום תפעול קבוע (17.3.1)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395,000 ₪ לרבעון, פחות אחוז הנחה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תשלום תפעול משתנה (17.3.1)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15,500 ₪ למיפוי פשוט, פחות אחוז הנחה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פי 1.75 עבור מפעל בינוני, פי 2.5 למפעל מורכב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התשלום כולל גם את השתתפות המפעלים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כפוף למגבלת מיפויים ריקים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סל השירותים (17.4)</a:t>
            </a: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130629" y="1858423"/>
            <a:ext cx="6261817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בונוס א' – תכנית עבודה ומדד שביעות רצון (17.5.1)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עד 8% מהתשלום הקבוע בכל שנת התקשרות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עמידה ביעדי תכנית העבודה, עד 50% מהתשלום (17.5.1.2)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עמידה ביעדי מדד שביעות רצון, עד 50% מהתשלום (17.5.1.3)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b="1" dirty="0"/>
              <a:t> בונוס ב' – הצלחת </a:t>
            </a:r>
            <a:r>
              <a:rPr lang="he-IL" sz="2400" b="1"/>
              <a:t>שירותי הייעוץ </a:t>
            </a:r>
            <a:r>
              <a:rPr lang="he-IL" sz="2400" b="1" dirty="0"/>
              <a:t>(17.5.2)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עד 25% מהתשלום המשתנה לכל שנת התקשרות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הגדרת הצלחה (17.5.2.2)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נמדד בתום שנתיים מסיום הייעוץ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0490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מודל התמורה – הסכם השירותים, סעיף 17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272130" y="1843611"/>
            <a:ext cx="5338678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חישוב בונוס ב' (17.5.2.3)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950495" y="4194395"/>
            <a:ext cx="10660313" cy="24784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/>
              <a:t>T</a:t>
            </a:r>
            <a:r>
              <a:rPr lang="en-US" sz="2400" baseline="-25000" dirty="0" err="1"/>
              <a:t>Max</a:t>
            </a:r>
            <a:r>
              <a:rPr lang="he-IL" sz="2400" dirty="0"/>
              <a:t> = 25% מסך התשלום המשתנה עבור שנת הפעילות</a:t>
            </a:r>
            <a:endParaRPr lang="en-US" sz="2400" dirty="0"/>
          </a:p>
          <a:p>
            <a:r>
              <a:rPr lang="en-US" sz="2400" dirty="0" err="1"/>
              <a:t>P</a:t>
            </a:r>
            <a:r>
              <a:rPr lang="en-US" sz="2400" baseline="-25000" dirty="0" err="1"/>
              <a:t>Tot</a:t>
            </a:r>
            <a:r>
              <a:rPr lang="he-IL" sz="2400" dirty="0"/>
              <a:t> = סך כל המיפויים שעבורם קיבל נותן השירותים תשלום בשנת הפעילות</a:t>
            </a:r>
            <a:endParaRPr lang="en-US" sz="2400" dirty="0"/>
          </a:p>
          <a:p>
            <a:r>
              <a:rPr lang="en-US" sz="2400" dirty="0"/>
              <a:t>P</a:t>
            </a:r>
            <a:r>
              <a:rPr lang="en-US" sz="2400" baseline="-25000" dirty="0"/>
              <a:t>s</a:t>
            </a:r>
            <a:r>
              <a:rPr lang="he-IL" sz="2400" dirty="0"/>
              <a:t> = סך כל שירותי הייעוץ אשר עומדים בקריטריונים המנויים בסעיף 17.5.2.2 לעיל, אשר בוצעו בשנת הפעילות.</a:t>
            </a:r>
            <a:endParaRPr lang="en-US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מלבן 4"/>
              <p:cNvSpPr/>
              <p:nvPr/>
            </p:nvSpPr>
            <p:spPr>
              <a:xfrm>
                <a:off x="3826966" y="2518303"/>
                <a:ext cx="4907369" cy="13753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54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5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54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5400" i="1">
                                <a:latin typeface="Cambria Math" panose="02040503050406030204" pitchFamily="18" charset="0"/>
                              </a:rPr>
                              <m:t>𝑀𝑎𝑥</m:t>
                            </m:r>
                          </m:sub>
                        </m:sSub>
                        <m:r>
                          <a:rPr lang="en-US" sz="5400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sz="5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5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5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5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5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5400" i="1">
                                <a:latin typeface="Cambria Math" panose="02040503050406030204" pitchFamily="18" charset="0"/>
                              </a:rPr>
                              <m:t>𝑇𝑜𝑡</m:t>
                            </m:r>
                          </m:sub>
                        </m:sSub>
                      </m:den>
                    </m:f>
                    <m:r>
                      <a:rPr lang="en-US" sz="54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4400" dirty="0">
                    <a:latin typeface="Calibri" panose="020F0502020204030204" pitchFamily="34" charset="0"/>
                    <a:ea typeface="Times New Roman" panose="02020603050405020304" pitchFamily="18" charset="0"/>
                    <a:cs typeface="David" panose="020E0502060401010101" pitchFamily="34" charset="-79"/>
                  </a:rPr>
                  <a:t>  </a:t>
                </a:r>
                <a:r>
                  <a:rPr lang="he-IL" sz="4400" dirty="0">
                    <a:latin typeface="Calibri" panose="020F0502020204030204" pitchFamily="34" charset="0"/>
                    <a:ea typeface="Times New Roman" panose="02020603050405020304" pitchFamily="18" charset="0"/>
                    <a:cs typeface="David" panose="020E0502060401010101" pitchFamily="34" charset="-79"/>
                  </a:rPr>
                  <a:t>בונוס ב'</a:t>
                </a:r>
                <a:endParaRPr lang="en-US" sz="4400" dirty="0"/>
              </a:p>
            </p:txBody>
          </p:sp>
        </mc:Choice>
        <mc:Fallback xmlns="">
          <p:sp>
            <p:nvSpPr>
              <p:cNvPr id="5" name="מלבן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6966" y="2518303"/>
                <a:ext cx="4907369" cy="1375313"/>
              </a:xfrm>
              <a:prstGeom prst="rect">
                <a:avLst/>
              </a:prstGeom>
              <a:blipFill>
                <a:blip r:embed="rId2"/>
                <a:stretch>
                  <a:fillRect r="-3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087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תנאי סף מנהליים – סעיף 7.1 בגוף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392446" y="1855643"/>
            <a:ext cx="5338678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הרכב המציע (7.1.1)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על המציע לכלול בהצעתו, לכל היותר 4 חברים ולכל הפחות חבר אחד (7.1.1.1)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כל חבר במציע רשאי להיות חבר רק בהצעה אחת (7.1.1.1.3)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מפעלים אינם רשאים לגשת למכרז כחבר במציע (7.1.1.1.4)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לאחר הזכייה, המציע יתאגד כחברה ייעודית למטרת הפרויקט, </a:t>
            </a:r>
            <a:r>
              <a:rPr lang="en-US" sz="2200" dirty="0"/>
              <a:t>SPC</a:t>
            </a:r>
            <a:r>
              <a:rPr lang="he-IL" sz="2200" dirty="0"/>
              <a:t> (7.1.1.2)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421106" y="1858423"/>
            <a:ext cx="5971340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ניהול ספרי חשבונות (7.1.2)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חובת רישום (7.1.3)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תנאים נוספים (7.1.4)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ערבות הצעה (7.1.5)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2158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תנאי סף מקצועיים וכ"א – סעיף 7.2-7.3 בגוף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300686" y="1855642"/>
            <a:ext cx="4430438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תנאי סף מקצועיים (7.2)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כישורי המציע (7.2.1)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ניסיון מוכח של 3 שנים מתוך 7 בלפחות שניים מהתחומים המוגדרים (7.2.1.1)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יש להוכיח את הניסיון בעזרת חבר אחד במציע עבור כל תחום (7.2.1.2)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b="1" dirty="0"/>
              <a:t>לצורך הוכחה יש למלא את נספח ט' (7.2.1.3)</a:t>
            </a: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581192" y="1858423"/>
            <a:ext cx="6572643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כוח אדם (7.3)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מנהל המרכז (7.3.3)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השכלה – תואר ראשון לפחות בתחומים המוגדרים (7.3.3.1)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ניסיון מוכח של 5 שנים מתוך 7 בעבודה בתעשייה בלפחות שלושה מהתחומים המוגדרים (7.3.3.2)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ניסיון של לפחות 4 שנים מתוך 7 בניהול כוח אדם בהיקף של לפחות 5 עובדים (7.3.3.3)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ניהול פרויקטים בתעשייה בהיקף של לפחות 3 </a:t>
            </a:r>
            <a:r>
              <a:rPr lang="he-IL" sz="2000" dirty="0" err="1"/>
              <a:t>מלש"ח</a:t>
            </a:r>
            <a:r>
              <a:rPr lang="he-IL" sz="2000" dirty="0"/>
              <a:t> במצטבר, ולפחות פרויקט אחד בהיקף של מעל 1 </a:t>
            </a:r>
            <a:r>
              <a:rPr lang="he-IL" sz="2000" dirty="0" err="1"/>
              <a:t>מלש"ח</a:t>
            </a:r>
            <a:r>
              <a:rPr lang="he-IL" sz="2000" dirty="0"/>
              <a:t> אשר נמשך לפחות 6 חודשים וכלל ניהול כ"א, במהלך 5 שנים (7.3.3.4)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b="1" dirty="0"/>
              <a:t>לצורך הוכחה יש למלא את נספח י' (7.3.3.5)</a:t>
            </a:r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1245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תנאי סף פיננסיים – סעיף 7.4 בגוף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270171" y="1855642"/>
            <a:ext cx="5460953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מחזור כספי של מעל 6 </a:t>
            </a:r>
            <a:r>
              <a:rPr lang="he-IL" sz="2400" dirty="0" err="1"/>
              <a:t>מלש"ח</a:t>
            </a:r>
            <a:r>
              <a:rPr lang="he-IL" sz="2400" dirty="0"/>
              <a:t> בשנים 2015-2017 (7.4.1)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באמצעות אחד מהחברים במציע אשר יחזיק לפחות 25% מאמצעי השליטה, או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באמצעות </a:t>
            </a:r>
            <a:r>
              <a:rPr lang="he-IL" sz="2200" dirty="0" err="1"/>
              <a:t>סכימת</a:t>
            </a:r>
            <a:r>
              <a:rPr lang="he-IL" sz="2200" dirty="0"/>
              <a:t> המחזור של מספר חברים במציע אשר כל אחד מהם יחזיק 25% מאמצעי השליטה</a:t>
            </a:r>
            <a:endParaRPr lang="en-US" sz="20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421106" y="1858423"/>
            <a:ext cx="5849065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יחס שוטף גבוה מ-1.2 ב-2017 (7.4.2)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אם המחזור הכספי הוכח באמצעות חבר אחד במציע – אותו חבר נדרש להוכיח עמידה ביחס השוטף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אם המחזור הכספי הוכח באמצעות מספר חברים במציע, כל אחד מאותם החברים, בנפרד, נדרש להוכיח עמידה ביחס השוטף </a:t>
            </a:r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4873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ניקוד האיכות – סעיף 8.1-8.2 בגוף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075485" y="1855642"/>
            <a:ext cx="5655640" cy="5002357"/>
          </a:xfrm>
        </p:spPr>
        <p:txBody>
          <a:bodyPr anchor="t"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ניסיון המציע, 18 נק' (8.1.1)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המציע בהקמה של פרויקטים חדשים, 2 נק' (8.1.1.1)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המציע בניהול פרויקטים בתעשייה, 6 נק' (8.1.1.2)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המציע בניהול </a:t>
            </a:r>
            <a:r>
              <a:rPr lang="he-IL" sz="2200" dirty="0" err="1"/>
              <a:t>פרוייקטים</a:t>
            </a:r>
            <a:r>
              <a:rPr lang="he-IL" sz="2200" dirty="0"/>
              <a:t> מול נותני שירותים חיצוניים, 2 נק' (8.1.1.3)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המציע במתן שירותי ייעוץ לתעשייה, 5 נק' (8.1.1.4)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המציע בעבודה מול גופים בינ"ל, 2 נק' (8.1.1.5)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000" b="1" dirty="0"/>
              <a:t>לצורך הוכחה יש למלא את נספח ט' (8.1 ד')</a:t>
            </a:r>
            <a:endParaRPr lang="en-US" sz="20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509954" y="1858423"/>
            <a:ext cx="5697415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ניסיון מנהל המרכז, 20 נק' (8.1.2)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מנהל המרכז בניהול פרויקטים מורכבים, 8 נק' (8.1.2.1)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מנהל המרכז בעבודה עם התעשייה, 8 נק' (8.1.2.2)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ניסיון מנהל המרכז בניהול כוח אדם, 2 נק' (8.1.2.3)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השכלה רלוונטית של מנהל המרכז מעבר לנדרש בתנאי הסף, 2 נק' (8.1.2.4)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b="1" dirty="0"/>
              <a:t>לצורך הוכחה יש למלא את נספח י' (8.1 ה')</a:t>
            </a:r>
            <a:endParaRPr lang="en-US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1059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45168" y="1828799"/>
            <a:ext cx="11165640" cy="494498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he-IL" sz="3200" dirty="0"/>
              <a:t>לתשומת לב המציעים – </a:t>
            </a:r>
          </a:p>
          <a:p>
            <a:pPr marL="0" indent="0">
              <a:buNone/>
            </a:pPr>
            <a:r>
              <a:rPr lang="he-IL" sz="3200" dirty="0"/>
              <a:t>המצגת הנ"ל נועדה לסייע למציעים הפוטנציאלים לקרוא את המכרז, ולזהות היכן נמצאים סעיפים </a:t>
            </a:r>
            <a:r>
              <a:rPr lang="he-IL" sz="3200" dirty="0" err="1"/>
              <a:t>מסויימים</a:t>
            </a:r>
            <a:r>
              <a:rPr lang="he-IL" sz="3200" dirty="0"/>
              <a:t> בתוך מסמכי המכרז, בלבד.</a:t>
            </a:r>
          </a:p>
          <a:p>
            <a:pPr marL="0" indent="0">
              <a:buNone/>
            </a:pPr>
            <a:endParaRPr lang="he-IL" sz="3200" dirty="0"/>
          </a:p>
          <a:p>
            <a:pPr marL="0" indent="0">
              <a:buNone/>
            </a:pPr>
            <a:r>
              <a:rPr lang="he-IL" sz="3200" dirty="0"/>
              <a:t>הנוסח המחייב הינו הנוסח המופיע במסמכי המכרז, ובכל מקרה של אי בהירות או סתירה בין נוסח המצגת לנוסח המכרז – יגבר נוסח המכרז.</a:t>
            </a:r>
          </a:p>
          <a:p>
            <a:pPr marL="0" indent="0">
              <a:buNone/>
            </a:pPr>
            <a:endParaRPr lang="he-IL" sz="3200" dirty="0"/>
          </a:p>
        </p:txBody>
      </p:sp>
    </p:spTree>
    <p:extLst>
      <p:ext uri="{BB962C8B-B14F-4D97-AF65-F5344CB8AC3E}">
        <p14:creationId xmlns:p14="http://schemas.microsoft.com/office/powerpoint/2010/main" val="159295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096001" y="1855642"/>
            <a:ext cx="5635124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מתודולוגיה ותכנית עסקית, 17 נק' (8.1.3)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איכות המתודולוגיה ותכנית העבודה, 13 נק' (8.1.3.1)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איכות התכנית העסקית, 4 נק' (8.1.3.2)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b="1" dirty="0"/>
              <a:t>לצורך הוכחה יש למלא את נספחים יא' (</a:t>
            </a:r>
            <a:r>
              <a:rPr lang="he-IL" sz="2200" b="1" dirty="0" err="1"/>
              <a:t>מתודלוגיה</a:t>
            </a:r>
            <a:r>
              <a:rPr lang="he-IL" sz="2200" b="1" dirty="0"/>
              <a:t> ותכנית עבודה) ו-</a:t>
            </a:r>
            <a:r>
              <a:rPr lang="he-IL" sz="2200" b="1" dirty="0" err="1"/>
              <a:t>יב</a:t>
            </a:r>
            <a:r>
              <a:rPr lang="he-IL" sz="2200" b="1" dirty="0"/>
              <a:t>' (תכנית עסקית) (8.1 ו')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28474" y="1858423"/>
            <a:ext cx="5941697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יובהר כי קביעת ניקוד האיכות תיעשה אך ורק ביחס למידע שסופק בנספחים המפורטים לעיל (8.1 ו')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סה"כ איכות מסמכי ההצעה – 55 נק'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ריאיון התרשמות, 5 נק' (8.2)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he-IL" sz="2800" dirty="0"/>
              <a:t>סה"כ ניקוד האיכות – 60 נק'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8" name="כותרת 1">
            <a:extLst>
              <a:ext uri="{FF2B5EF4-FFF2-40B4-BE49-F238E27FC236}">
                <a16:creationId xmlns:a16="http://schemas.microsoft.com/office/drawing/2014/main" xmlns="" id="{5E3F1F0D-6ECC-48E5-ADCD-C28C4BB1E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ניקוד האיכות – סעיף 8.1-8.2 בגוף המכרז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851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332955" y="1855642"/>
            <a:ext cx="4398170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הצעת המחיר מורכבת משני חלקים (8.3.2):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הנחה מתעריף מרבי רבעוני עבור התשלום התפעולי הקבוע (50%)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הנחה מתעריף מרבי עבור יחידת מיפוי בסיסית (50%)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אחוז ההנחה המרבי, עבור כל אחד מהרכיבים בנפרד הינו 30% (8.3.4)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28474" y="1858423"/>
            <a:ext cx="6871316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חישוב הניקוד עבור הצעת המחיר (8.3.8):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0" indent="0">
              <a:buNone/>
            </a:pPr>
            <a:endParaRPr lang="he-IL" sz="2400" dirty="0"/>
          </a:p>
          <a:p>
            <a:endParaRPr lang="he-IL" sz="2000" dirty="0"/>
          </a:p>
          <a:p>
            <a:r>
              <a:rPr lang="en-US" sz="2000" dirty="0"/>
              <a:t>S</a:t>
            </a:r>
            <a:r>
              <a:rPr lang="he-IL" sz="2000" dirty="0"/>
              <a:t> =</a:t>
            </a:r>
            <a:r>
              <a:rPr lang="en-US" sz="2000" dirty="0"/>
              <a:t> </a:t>
            </a:r>
            <a:r>
              <a:rPr lang="he-IL" sz="2000" dirty="0"/>
              <a:t>ניקוד ההצעה</a:t>
            </a:r>
          </a:p>
          <a:p>
            <a:r>
              <a:rPr lang="en-US" sz="2000" dirty="0"/>
              <a:t>M</a:t>
            </a:r>
            <a:r>
              <a:rPr lang="he-IL" sz="2000" dirty="0"/>
              <a:t> =</a:t>
            </a:r>
            <a:r>
              <a:rPr lang="en-US" sz="2000" dirty="0"/>
              <a:t> </a:t>
            </a:r>
            <a:r>
              <a:rPr lang="he-IL" sz="2000" dirty="0"/>
              <a:t>הניקוד המקסימלי עבור הצעת המחיר – 40 נק'</a:t>
            </a:r>
          </a:p>
          <a:p>
            <a:r>
              <a:rPr lang="en-US" sz="2000" dirty="0"/>
              <a:t>X</a:t>
            </a:r>
            <a:r>
              <a:rPr lang="he-IL" sz="2000" dirty="0"/>
              <a:t> =</a:t>
            </a:r>
            <a:r>
              <a:rPr lang="en-US" sz="2000" dirty="0"/>
              <a:t> </a:t>
            </a:r>
            <a:r>
              <a:rPr lang="he-IL" sz="2000" dirty="0"/>
              <a:t>אחוז ההנחה המשוקלל המוצע – מחושב כממוצע פשוט של אחוזי ההנחה עבור תשלום התפעול הקבוע ועבור יחידת האבחון הבסיסית</a:t>
            </a:r>
          </a:p>
          <a:p>
            <a:r>
              <a:rPr lang="en-US" sz="2000" dirty="0"/>
              <a:t>A</a:t>
            </a:r>
            <a:r>
              <a:rPr lang="he-IL" sz="2000" dirty="0"/>
              <a:t> =</a:t>
            </a:r>
            <a:r>
              <a:rPr lang="en-US" sz="2000" dirty="0"/>
              <a:t>  </a:t>
            </a:r>
            <a:r>
              <a:rPr lang="he-IL" sz="2000" dirty="0"/>
              <a:t>אחוז ההנחה המקסימלי – 30%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0" indent="0">
              <a:buNone/>
            </a:pPr>
            <a:endParaRPr lang="he-IL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6" name="כותרת 1">
            <a:extLst>
              <a:ext uri="{FF2B5EF4-FFF2-40B4-BE49-F238E27FC236}">
                <a16:creationId xmlns:a16="http://schemas.microsoft.com/office/drawing/2014/main" xmlns="" id="{81831711-0756-4A55-BC49-719E16CE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הצעת המחיר – סעיף 8.3 בגוף המכרז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xmlns="" id="{8D7BE1C5-F76B-4FC7-B2BC-E8508A796406}"/>
                  </a:ext>
                </a:extLst>
              </p:cNvPr>
              <p:cNvSpPr/>
              <p:nvPr/>
            </p:nvSpPr>
            <p:spPr>
              <a:xfrm>
                <a:off x="2826052" y="2494148"/>
                <a:ext cx="2781659" cy="13555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x-none" sz="44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x-none" sz="4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x-none" sz="4400" i="1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x-none" sz="4400" i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x-none" sz="4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x-none" sz="4400" i="1">
                              <a:latin typeface="Cambria Math" panose="02040503050406030204" pitchFamily="18" charset="0"/>
                            </a:rPr>
                            <m:t>𝑋</m:t>
                          </m:r>
                        </m:num>
                        <m:den>
                          <m:r>
                            <a:rPr lang="x-none" sz="44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x-none" sz="4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D7BE1C5-F76B-4FC7-B2BC-E8508A7964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052" y="2494148"/>
                <a:ext cx="2781659" cy="13555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242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276513" y="1855642"/>
            <a:ext cx="5454612" cy="5002357"/>
          </a:xfrm>
        </p:spPr>
        <p:txBody>
          <a:bodyPr anchor="t"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בחינת עמידה בתנאי סף (6.2.1)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ניקוד איכות מסמכי ההצעה (6.2.2)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רק הצעות עם ניקוד של 41 ומעלה בשלב זה יעברו לשלב הריאיון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ראיון התרשמות (6.2.3)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רק הצעות עם ניקוד של 46 ומעלה בשלב זה יעברו לשלב הצעת המחיר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ניקוד הצעת המחיר (6.2.4)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אפשרות להליך תחרותי נוסף ביחס להצעת המחיר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סיכום הציונים ובחירת הזוכה (6.2.5)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6" name="כותרת 1">
            <a:extLst>
              <a:ext uri="{FF2B5EF4-FFF2-40B4-BE49-F238E27FC236}">
                <a16:creationId xmlns:a16="http://schemas.microsoft.com/office/drawing/2014/main" xmlns="" id="{81831711-0756-4A55-BC49-719E16CE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בחירת הזוכה – סעיף 6.2 בגוף המכרז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7957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096001" y="1855642"/>
            <a:ext cx="5635124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הצהרות הצדדים (2)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תקופת ההסכם (3)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השירותים שיינתנו ע"י נותן השירותים (4)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חובות כלליות של נותן השירותים (5)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תקופת התארגנות (6)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אישור הפעלה (7)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הפעלת המרכז (8)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כוח אדם (11)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ניגוד עניינים (13)</a:t>
            </a:r>
          </a:p>
          <a:p>
            <a:pPr marL="0" indent="0">
              <a:buNone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28474" y="1858423"/>
            <a:ext cx="5941697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he-IL" sz="2200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8" name="כותרת 1">
            <a:extLst>
              <a:ext uri="{FF2B5EF4-FFF2-40B4-BE49-F238E27FC236}">
                <a16:creationId xmlns:a16="http://schemas.microsoft.com/office/drawing/2014/main" xmlns="" id="{5E3F1F0D-6ECC-48E5-ADCD-C28C4BB1E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הסכם השירותים – נספח י"ז</a:t>
            </a:r>
            <a:endParaRPr lang="en-US" sz="3600" dirty="0"/>
          </a:p>
        </p:txBody>
      </p:sp>
      <p:sp>
        <p:nvSpPr>
          <p:cNvPr id="5" name="מציין מיקום תוכן 2"/>
          <p:cNvSpPr txBox="1">
            <a:spLocks/>
          </p:cNvSpPr>
          <p:nvPr/>
        </p:nvSpPr>
        <p:spPr>
          <a:xfrm>
            <a:off x="460876" y="1855643"/>
            <a:ext cx="5635124" cy="5002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המשרד (14)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פיקוח המשרד (16)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התמורה (17)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הצמדה (18)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דרך תשלום התמורה (19)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פיצויים מוסכמים (22)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ביטוח (24)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נספחים להסכם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6682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01510" y="1855642"/>
            <a:ext cx="11029616" cy="5002357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800" dirty="0"/>
              <a:t>10.1.19 – מועד אחרון להגשת שאלות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800" dirty="0"/>
              <a:t>4.2.19 – מועד פרסום השאלות והתשובות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800" dirty="0"/>
              <a:t>18.2.19 – כנס מציעים שני (אופציונלי)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800" dirty="0"/>
              <a:t>25.3.19 – מועד אחרון להגשת הצעות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he-IL" sz="2800" dirty="0"/>
              <a:t>מייל לשאלות והבהרות – </a:t>
            </a:r>
            <a:r>
              <a:rPr lang="en-US" sz="2800" dirty="0">
                <a:hlinkClick r:id="rId2" tooltip="כתובת מייל - סימה פיאמנטה"/>
              </a:rPr>
              <a:t>simap@economy.gov.il</a:t>
            </a:r>
            <a:endParaRPr lang="he-IL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he-IL" sz="2800" dirty="0"/>
              <a:t>אתר המכרז – </a:t>
            </a:r>
            <a:r>
              <a:rPr lang="en-US" sz="2800" dirty="0"/>
              <a:t>https://www.mr.gov.il/officestenders/Pages/officetender.aspx?pID=624696</a:t>
            </a:r>
            <a:endParaRPr lang="he-IL" sz="2800" dirty="0"/>
          </a:p>
          <a:p>
            <a:pPr marL="0" indent="0">
              <a:buNone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6" name="כותרת 1">
            <a:extLst>
              <a:ext uri="{FF2B5EF4-FFF2-40B4-BE49-F238E27FC236}">
                <a16:creationId xmlns:a16="http://schemas.microsoft.com/office/drawing/2014/main" xmlns="" id="{81831711-0756-4A55-BC49-719E16CE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he-IL" sz="3600" dirty="0"/>
              <a:t>תאריכים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72004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תוכן עניינים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579896" y="1828799"/>
            <a:ext cx="4030912" cy="4944980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3200" dirty="0"/>
              <a:t>מבנה המכרז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3200" dirty="0"/>
              <a:t>השירותים הנדרשים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3200" dirty="0"/>
              <a:t>מודל התמורה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3200" dirty="0"/>
              <a:t>תנאי סף 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he-IL" sz="3200" dirty="0"/>
              <a:t>ניקוד איכות</a:t>
            </a:r>
          </a:p>
          <a:p>
            <a:pPr marL="0" indent="0">
              <a:buNone/>
            </a:pPr>
            <a:endParaRPr lang="he-IL" sz="3200" dirty="0"/>
          </a:p>
          <a:p>
            <a:pPr marL="0" indent="0">
              <a:buNone/>
            </a:pPr>
            <a:endParaRPr lang="he-IL" sz="3200" dirty="0"/>
          </a:p>
        </p:txBody>
      </p:sp>
      <p:sp>
        <p:nvSpPr>
          <p:cNvPr id="4" name="מלבן 3"/>
          <p:cNvSpPr/>
          <p:nvPr/>
        </p:nvSpPr>
        <p:spPr>
          <a:xfrm>
            <a:off x="3681665" y="1828799"/>
            <a:ext cx="3898231" cy="46562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06000" indent="-3060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Char char="•"/>
            </a:pPr>
            <a:r>
              <a:rPr lang="he-IL" sz="3200" dirty="0">
                <a:solidFill>
                  <a:schemeClr val="tx2"/>
                </a:solidFill>
              </a:rPr>
              <a:t>הצעת המחיר</a:t>
            </a:r>
          </a:p>
          <a:p>
            <a:pPr marL="306000" indent="-3060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Char char="•"/>
            </a:pPr>
            <a:r>
              <a:rPr lang="he-IL" sz="3200" dirty="0">
                <a:solidFill>
                  <a:schemeClr val="tx2"/>
                </a:solidFill>
              </a:rPr>
              <a:t>בחירת הזוכה</a:t>
            </a:r>
          </a:p>
          <a:p>
            <a:pPr marL="306000" indent="-3060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Char char="•"/>
            </a:pPr>
            <a:r>
              <a:rPr lang="he-IL" sz="3200" dirty="0">
                <a:solidFill>
                  <a:schemeClr val="tx2"/>
                </a:solidFill>
              </a:rPr>
              <a:t>הסכם השירותים</a:t>
            </a:r>
            <a:endParaRPr lang="en-US" sz="3200" dirty="0">
              <a:solidFill>
                <a:schemeClr val="tx2"/>
              </a:solidFill>
            </a:endParaRPr>
          </a:p>
          <a:p>
            <a:pPr marL="306000" indent="-306000" algn="r" rtl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Char char="•"/>
            </a:pPr>
            <a:r>
              <a:rPr lang="he-IL" sz="3200" dirty="0">
                <a:solidFill>
                  <a:schemeClr val="tx2"/>
                </a:solidFill>
              </a:rPr>
              <a:t>תאריכים</a:t>
            </a:r>
          </a:p>
        </p:txBody>
      </p:sp>
    </p:spTree>
    <p:extLst>
      <p:ext uri="{BB962C8B-B14F-4D97-AF65-F5344CB8AC3E}">
        <p14:creationId xmlns:p14="http://schemas.microsoft.com/office/powerpoint/2010/main" val="3727336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מבנה המכרז – גוף המכרז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436895" y="1804737"/>
            <a:ext cx="5173911" cy="4957009"/>
          </a:xfrm>
        </p:spPr>
        <p:txBody>
          <a:bodyPr anchor="t">
            <a:normAutofit lnSpcReduction="10000"/>
          </a:bodyPr>
          <a:lstStyle/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מועדים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הגדרות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רקע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השירותים הנדרשים (נספח ה')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תקופת ההתקשרות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הליך בחינת הצעות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תנאי סף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ניקוד ההצעות</a:t>
            </a:r>
          </a:p>
          <a:p>
            <a:pPr marL="781200" lvl="1" indent="-457200">
              <a:buFont typeface="+mj-lt"/>
              <a:buAutoNum type="arabicPeriod"/>
            </a:pPr>
            <a:r>
              <a:rPr lang="he-IL" sz="2800" dirty="0"/>
              <a:t>אופן הגשת הצעות</a:t>
            </a:r>
          </a:p>
          <a:p>
            <a:pPr marL="781200" lvl="1" indent="-457200">
              <a:buFont typeface="+mj-lt"/>
              <a:buAutoNum type="arabicPeriod"/>
            </a:pPr>
            <a:endParaRPr lang="he-IL" sz="2800" dirty="0"/>
          </a:p>
          <a:p>
            <a:pPr marL="781200" lvl="1" indent="-457200">
              <a:buFont typeface="+mj-lt"/>
              <a:buAutoNum type="arabicPeriod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85011" y="1804736"/>
            <a:ext cx="6051884" cy="49570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8350" lvl="1" indent="-514350">
              <a:buFont typeface="+mj-lt"/>
              <a:buAutoNum type="arabicPeriod" startAt="10"/>
            </a:pPr>
            <a:r>
              <a:rPr lang="he-IL" sz="2800" dirty="0"/>
              <a:t>התחייבויות הזוכה (הסכם השירותים)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התמורה (הסכם השירותים)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היררכיה מכרז/הסכם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כנס מציעים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שאלות ותשובות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עיון במסמכים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פרסום המסמכים</a:t>
            </a:r>
          </a:p>
          <a:p>
            <a:pPr marL="781200" lvl="1" indent="-457200">
              <a:buFont typeface="+mj-lt"/>
              <a:buAutoNum type="arabicPeriod" startAt="10"/>
            </a:pPr>
            <a:r>
              <a:rPr lang="he-IL" sz="2800" dirty="0"/>
              <a:t>רשימת נספחים</a:t>
            </a:r>
          </a:p>
          <a:p>
            <a:pPr marL="781200" lvl="1" indent="-457200">
              <a:buFont typeface="+mj-lt"/>
              <a:buAutoNum type="arabicPeriod" startAt="10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297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מבנה המכרז – נספחים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436897" y="1900990"/>
            <a:ext cx="5173911" cy="4957009"/>
          </a:xfrm>
        </p:spPr>
        <p:txBody>
          <a:bodyPr anchor="t">
            <a:normAutofit fontScale="92500" lnSpcReduction="20000"/>
          </a:bodyPr>
          <a:lstStyle/>
          <a:p>
            <a:pPr marL="324000" lvl="1" indent="0">
              <a:buNone/>
            </a:pPr>
            <a:r>
              <a:rPr lang="he-IL" sz="2800" dirty="0"/>
              <a:t>א.	הצהרת המציע</a:t>
            </a:r>
          </a:p>
          <a:p>
            <a:pPr marL="324000" lvl="1" indent="0">
              <a:buNone/>
            </a:pPr>
            <a:r>
              <a:rPr lang="he-IL" sz="2800" dirty="0"/>
              <a:t>ב. 	פרטי המציע</a:t>
            </a:r>
          </a:p>
          <a:p>
            <a:pPr marL="324000" lvl="1" indent="0">
              <a:buNone/>
            </a:pPr>
            <a:r>
              <a:rPr lang="he-IL" sz="2800" dirty="0"/>
              <a:t>ג. 	פרטי החבר במציע</a:t>
            </a:r>
          </a:p>
          <a:p>
            <a:pPr marL="324000" lvl="1" indent="0">
              <a:buNone/>
            </a:pPr>
            <a:r>
              <a:rPr lang="he-IL" sz="2800" dirty="0"/>
              <a:t>ד. 	התחייבות החברים במציע</a:t>
            </a:r>
          </a:p>
          <a:p>
            <a:pPr marL="324000" lvl="1" indent="0">
              <a:buNone/>
            </a:pPr>
            <a:r>
              <a:rPr lang="he-IL" sz="2800" dirty="0"/>
              <a:t>ה. 	השירותים הנדרשים</a:t>
            </a:r>
          </a:p>
          <a:p>
            <a:pPr marL="324000" lvl="1" indent="0">
              <a:buNone/>
            </a:pPr>
            <a:r>
              <a:rPr lang="he-IL" sz="2800" dirty="0"/>
              <a:t>ו. 	קיום חוקי עבודה</a:t>
            </a:r>
          </a:p>
          <a:p>
            <a:pPr marL="324000" lvl="1" indent="0">
              <a:buNone/>
            </a:pPr>
            <a:r>
              <a:rPr lang="he-IL" sz="2800" dirty="0"/>
              <a:t>ז. 	שימוש בתוכנות מקוריות</a:t>
            </a:r>
          </a:p>
          <a:p>
            <a:pPr marL="324000" lvl="1" indent="0">
              <a:buNone/>
            </a:pPr>
            <a:r>
              <a:rPr lang="he-IL" sz="2800" dirty="0"/>
              <a:t>ח. 	כתב ערבות</a:t>
            </a:r>
          </a:p>
          <a:p>
            <a:pPr marL="324000" lvl="1" indent="0">
              <a:buNone/>
            </a:pPr>
            <a:r>
              <a:rPr lang="he-IL" sz="2800" dirty="0"/>
              <a:t>ט. 	ניסיון המציע</a:t>
            </a:r>
          </a:p>
          <a:p>
            <a:pPr marL="324000" lvl="1" indent="0">
              <a:buNone/>
            </a:pPr>
            <a:r>
              <a:rPr lang="he-IL" sz="2800" dirty="0"/>
              <a:t>י. 	ניסיון מנהל המרכז</a:t>
            </a:r>
          </a:p>
          <a:p>
            <a:pPr marL="781200" lvl="1" indent="-457200">
              <a:buFont typeface="+mj-lt"/>
              <a:buAutoNum type="arabicPeriod"/>
            </a:pPr>
            <a:endParaRPr lang="he-IL" sz="2800" dirty="0"/>
          </a:p>
          <a:p>
            <a:pPr marL="781200" lvl="1" indent="-457200">
              <a:buFont typeface="+mj-lt"/>
              <a:buAutoNum type="arabicPeriod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385013" y="1900991"/>
            <a:ext cx="6268450" cy="495700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1" indent="0">
              <a:buNone/>
            </a:pPr>
            <a:r>
              <a:rPr lang="he-IL" sz="2800" dirty="0"/>
              <a:t>י"א. 	תכנית עבודה ומתודולוגיה</a:t>
            </a:r>
          </a:p>
          <a:p>
            <a:pPr marL="324000" lvl="1" indent="0">
              <a:buNone/>
            </a:pPr>
            <a:r>
              <a:rPr lang="he-IL" sz="2800" dirty="0"/>
              <a:t>י"ב. 	תכנית עסקית</a:t>
            </a:r>
          </a:p>
          <a:p>
            <a:pPr marL="324000" lvl="1" indent="0">
              <a:buNone/>
            </a:pPr>
            <a:r>
              <a:rPr lang="he-IL" sz="2800" dirty="0"/>
              <a:t>י"ג. 	הצעת מחיר</a:t>
            </a:r>
          </a:p>
          <a:p>
            <a:pPr marL="324000" lvl="1" indent="0">
              <a:buNone/>
            </a:pPr>
            <a:r>
              <a:rPr lang="he-IL" sz="2800" dirty="0"/>
              <a:t>י"ד. 	ניגוד עניינים</a:t>
            </a:r>
          </a:p>
          <a:p>
            <a:pPr marL="324000" lvl="1" indent="0">
              <a:buNone/>
            </a:pPr>
            <a:r>
              <a:rPr lang="he-IL" sz="2800" dirty="0"/>
              <a:t>ט"ו. 	ציוד</a:t>
            </a:r>
          </a:p>
          <a:p>
            <a:pPr marL="324000" lvl="1" indent="0">
              <a:buNone/>
            </a:pPr>
            <a:r>
              <a:rPr lang="he-IL" sz="2800" dirty="0"/>
              <a:t>ט"ז.	פרטים סודיים בהצעה</a:t>
            </a:r>
          </a:p>
          <a:p>
            <a:pPr marL="324000" lvl="1" indent="0">
              <a:buNone/>
            </a:pPr>
            <a:r>
              <a:rPr lang="he-IL" sz="2800" dirty="0"/>
              <a:t>י"ז. 	הסכם השירותים</a:t>
            </a:r>
          </a:p>
          <a:p>
            <a:pPr marL="324000" lvl="1" indent="0">
              <a:buNone/>
            </a:pPr>
            <a:r>
              <a:rPr lang="he-IL" sz="2800" dirty="0"/>
              <a:t>י"ח. 	איתנות פיננסית</a:t>
            </a:r>
          </a:p>
          <a:p>
            <a:pPr marL="324000" lvl="1" indent="0">
              <a:buNone/>
            </a:pPr>
            <a:r>
              <a:rPr lang="he-IL" sz="2800" dirty="0"/>
              <a:t>י"ט.	העסקת אנשים עם מוגבלויות</a:t>
            </a:r>
          </a:p>
          <a:p>
            <a:pPr marL="324000" lvl="1" indent="0">
              <a:buNone/>
            </a:pPr>
            <a:r>
              <a:rPr lang="he-IL" sz="2800" dirty="0"/>
              <a:t>כ. 	אבטחת מידע</a:t>
            </a:r>
          </a:p>
          <a:p>
            <a:pPr marL="781200" lvl="1" indent="-457200">
              <a:buFont typeface="+mj-lt"/>
              <a:buAutoNum type="arabicPeriod" startAt="10"/>
            </a:pPr>
            <a:endParaRPr lang="he-IL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772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81193" y="1855643"/>
            <a:ext cx="11029615" cy="470156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he-IL" sz="3200" dirty="0"/>
              <a:t>א.	כללי</a:t>
            </a:r>
          </a:p>
          <a:p>
            <a:pPr marL="0" indent="0">
              <a:buNone/>
            </a:pPr>
            <a:r>
              <a:rPr lang="he-IL" sz="3200" dirty="0"/>
              <a:t>ב.	דרישות הקמה</a:t>
            </a:r>
          </a:p>
          <a:p>
            <a:pPr marL="0" indent="0">
              <a:buNone/>
            </a:pPr>
            <a:r>
              <a:rPr lang="he-IL" sz="3200" dirty="0"/>
              <a:t>ג.	מרכז הידע</a:t>
            </a:r>
          </a:p>
          <a:p>
            <a:pPr marL="0" indent="0">
              <a:buNone/>
            </a:pPr>
            <a:r>
              <a:rPr lang="he-IL" sz="3200" dirty="0"/>
              <a:t>ד.	מסלול הייעוץ</a:t>
            </a:r>
          </a:p>
          <a:p>
            <a:pPr marL="0" indent="0">
              <a:buNone/>
            </a:pPr>
            <a:r>
              <a:rPr lang="he-IL" sz="3200" dirty="0"/>
              <a:t>ה.	שירותים נוספים</a:t>
            </a:r>
          </a:p>
          <a:p>
            <a:pPr marL="0" indent="0">
              <a:buNone/>
            </a:pPr>
            <a:r>
              <a:rPr lang="he-IL" sz="3200" dirty="0"/>
              <a:t>ו.	כוח אדם</a:t>
            </a:r>
          </a:p>
          <a:p>
            <a:pPr marL="0" indent="0">
              <a:buNone/>
            </a:pPr>
            <a:r>
              <a:rPr lang="he-IL" sz="3200" dirty="0"/>
              <a:t>ז.	התנהלות מול המשרד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257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דרישות הקמה (פרק ב')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6352674" y="1855643"/>
            <a:ext cx="5378450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לוחות זמנים לתקופת ההקמה (11)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תכנית הקמה מפורטת (2)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המבנה –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מתחם מוגדר, לפעילות המרכז בלבד (3.2)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מותאם לפעילות המרכז (3.4)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עומד בכל דרישות החוק (נגישות, </a:t>
            </a:r>
            <a:r>
              <a:rPr lang="he-IL" sz="2200" dirty="0" err="1"/>
              <a:t>כב"א</a:t>
            </a:r>
            <a:r>
              <a:rPr lang="he-IL" sz="2200" dirty="0"/>
              <a:t> וכו'), (3.5-3.8)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ציוד (4)</a:t>
            </a:r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974224" y="1855643"/>
            <a:ext cx="5378450" cy="47015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איתור </a:t>
            </a:r>
            <a:r>
              <a:rPr lang="he-IL" sz="2400" dirty="0" err="1"/>
              <a:t>והשמשת</a:t>
            </a:r>
            <a:r>
              <a:rPr lang="he-IL" sz="2400" dirty="0"/>
              <a:t> הנכס (5)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גיוס כוח אדם וספקים חיצוניים (6)</a:t>
            </a:r>
            <a:endParaRPr 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הקמת אתר אינטרנט (7)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תכנית עבודה שנתית (9)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אישור הפעלה (10)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4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5807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מרכז הידע (פרק ג')</a:t>
            </a:r>
            <a:endParaRPr lang="en-US" sz="36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969978" y="1855643"/>
            <a:ext cx="5761146" cy="4701568"/>
          </a:xfrm>
        </p:spPr>
        <p:txBody>
          <a:bodyPr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איסוף וריכוז הידע (2)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טכנולוגיות, טכניקות ושיטות (2.1.1-2.1.5)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כלי סיוע (2.1.6)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דרישות רגולציה רלוונטיות (2.1.7)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תוצרים כתובים 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סוגי התוצרים (3.2):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דיוור חודשי (3.2.1)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פרסום מקצועי רבעוני (3.2.2)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he-IL" sz="2000" dirty="0"/>
              <a:t>פרסום עומק שנתי (3.2.3)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5" name="מציין מיקום תוכן 2"/>
          <p:cNvSpPr txBox="1">
            <a:spLocks/>
          </p:cNvSpPr>
          <p:nvPr/>
        </p:nvSpPr>
        <p:spPr>
          <a:xfrm>
            <a:off x="705388" y="1855643"/>
            <a:ext cx="4909219" cy="47015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הפצת הידע (4)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אתר אינטרנט (4.2.1)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e-IL" sz="2200" dirty="0"/>
              <a:t>מפגשים (4.2.3)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sz="2400" dirty="0"/>
              <a:t>הכשרות ליועצים (5)</a:t>
            </a:r>
          </a:p>
          <a:p>
            <a:pPr>
              <a:buFont typeface="Arial" panose="020B0604020202020204" pitchFamily="34" charset="0"/>
              <a:buChar char="•"/>
            </a:pPr>
            <a:endParaRPr lang="he-IL" sz="2000" dirty="0"/>
          </a:p>
          <a:p>
            <a:pPr marL="324000" lvl="1" indent="0">
              <a:buFont typeface="Wingdings 2" panose="05020102010507070707" pitchFamily="18" charset="2"/>
              <a:buNone/>
            </a:pPr>
            <a:endParaRPr lang="he-IL" sz="2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5911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השירותים הנדרשים (נספח ה') – הליך הייעוץ (פרק ד')</a:t>
            </a:r>
            <a:endParaRPr lang="en-US" sz="3600" dirty="0"/>
          </a:p>
        </p:txBody>
      </p:sp>
      <p:sp>
        <p:nvSpPr>
          <p:cNvPr id="6" name="מלבן מעוגל 5"/>
          <p:cNvSpPr/>
          <p:nvPr/>
        </p:nvSpPr>
        <p:spPr>
          <a:xfrm>
            <a:off x="903464" y="2883755"/>
            <a:ext cx="1424965" cy="6731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שיווק (2.1.1)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3465642" y="2879509"/>
            <a:ext cx="1697001" cy="69420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פנייה ראשונית של לקוח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4671152" y="4801167"/>
            <a:ext cx="2020178" cy="90907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ביצוע ע"י יועצים חיצוניים (2.1.5)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9759587" y="2893773"/>
            <a:ext cx="1624657" cy="1904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מיפוי ראשוני </a:t>
            </a:r>
          </a:p>
          <a:p>
            <a:pPr algn="ctr" rtl="1"/>
            <a:r>
              <a:rPr lang="he-IL" dirty="0">
                <a:solidFill>
                  <a:schemeClr val="tx1"/>
                </a:solidFill>
              </a:rPr>
              <a:t>(2.1.3.2)</a:t>
            </a:r>
          </a:p>
          <a:p>
            <a:pPr algn="ctr" rtl="1"/>
            <a:r>
              <a:rPr lang="he-IL" dirty="0">
                <a:solidFill>
                  <a:schemeClr val="tx1"/>
                </a:solidFill>
              </a:rPr>
              <a:t>(2.1.4)</a:t>
            </a:r>
          </a:p>
        </p:txBody>
      </p:sp>
      <p:sp>
        <p:nvSpPr>
          <p:cNvPr id="10" name="מלבן מעוגל 9"/>
          <p:cNvSpPr/>
          <p:nvPr/>
        </p:nvSpPr>
        <p:spPr>
          <a:xfrm>
            <a:off x="7367686" y="4244648"/>
            <a:ext cx="1612990" cy="12955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תכנית ייעוץ מפורטת </a:t>
            </a:r>
          </a:p>
          <a:p>
            <a:pPr algn="ctr" rtl="1"/>
            <a:r>
              <a:rPr lang="he-IL" dirty="0">
                <a:solidFill>
                  <a:schemeClr val="tx1"/>
                </a:solidFill>
              </a:rPr>
              <a:t>(2.1.4.4.2)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מלבן מעוגל 10"/>
          <p:cNvSpPr/>
          <p:nvPr/>
        </p:nvSpPr>
        <p:spPr>
          <a:xfrm>
            <a:off x="6193734" y="3023372"/>
            <a:ext cx="2389977" cy="4398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סינון ראשוני (2.1.2)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מחבר חץ ישר 11"/>
          <p:cNvCxnSpPr/>
          <p:nvPr/>
        </p:nvCxnSpPr>
        <p:spPr>
          <a:xfrm>
            <a:off x="2431475" y="3215928"/>
            <a:ext cx="93846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מחבר חץ ישר 12"/>
          <p:cNvCxnSpPr/>
          <p:nvPr/>
        </p:nvCxnSpPr>
        <p:spPr>
          <a:xfrm>
            <a:off x="5239554" y="3205193"/>
            <a:ext cx="877269" cy="43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מלבן מעוגל 13"/>
          <p:cNvSpPr/>
          <p:nvPr/>
        </p:nvSpPr>
        <p:spPr>
          <a:xfrm>
            <a:off x="6193734" y="1866401"/>
            <a:ext cx="2389977" cy="46834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לא רלוונטי (2.1.3.1)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מחבר חץ ישר 14"/>
          <p:cNvCxnSpPr/>
          <p:nvPr/>
        </p:nvCxnSpPr>
        <p:spPr>
          <a:xfrm>
            <a:off x="8597915" y="3240199"/>
            <a:ext cx="1110677" cy="62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מלבן מעוגל 15"/>
          <p:cNvSpPr/>
          <p:nvPr/>
        </p:nvSpPr>
        <p:spPr>
          <a:xfrm>
            <a:off x="4671152" y="4132284"/>
            <a:ext cx="2020180" cy="60104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ביצוע ע"י המכון </a:t>
            </a:r>
          </a:p>
          <a:p>
            <a:pPr algn="ctr" rtl="1"/>
            <a:r>
              <a:rPr lang="he-IL" dirty="0">
                <a:solidFill>
                  <a:schemeClr val="tx1"/>
                </a:solidFill>
              </a:rPr>
              <a:t>(2.1.5) (2.1.6)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מלבן מעוגל 16"/>
          <p:cNvSpPr/>
          <p:nvPr/>
        </p:nvSpPr>
        <p:spPr>
          <a:xfrm>
            <a:off x="2901461" y="4555976"/>
            <a:ext cx="1178365" cy="737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המלצות (2.1.8)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מלבן מעוגל 17"/>
          <p:cNvSpPr/>
          <p:nvPr/>
        </p:nvSpPr>
        <p:spPr>
          <a:xfrm>
            <a:off x="9598589" y="1843553"/>
            <a:ext cx="1888921" cy="54094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מיפוי ריק (2.1.4.4.1)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מחבר חץ ישר 18"/>
          <p:cNvCxnSpPr/>
          <p:nvPr/>
        </p:nvCxnSpPr>
        <p:spPr>
          <a:xfrm flipH="1" flipV="1">
            <a:off x="6701221" y="4481956"/>
            <a:ext cx="590945" cy="1980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מחבר חץ ישר 19"/>
          <p:cNvCxnSpPr/>
          <p:nvPr/>
        </p:nvCxnSpPr>
        <p:spPr>
          <a:xfrm flipH="1">
            <a:off x="6701221" y="5115251"/>
            <a:ext cx="590088" cy="1802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מחבר חץ ישר 20"/>
          <p:cNvCxnSpPr/>
          <p:nvPr/>
        </p:nvCxnSpPr>
        <p:spPr>
          <a:xfrm flipH="1">
            <a:off x="4089716" y="4511628"/>
            <a:ext cx="530076" cy="21999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מחבר חץ ישר 21"/>
          <p:cNvCxnSpPr/>
          <p:nvPr/>
        </p:nvCxnSpPr>
        <p:spPr>
          <a:xfrm flipH="1" flipV="1">
            <a:off x="4079827" y="5113541"/>
            <a:ext cx="559542" cy="1589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מחבר חץ ישר 22"/>
          <p:cNvCxnSpPr/>
          <p:nvPr/>
        </p:nvCxnSpPr>
        <p:spPr>
          <a:xfrm flipH="1" flipV="1">
            <a:off x="10543050" y="2400545"/>
            <a:ext cx="1" cy="47112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מחבר חץ ישר 23"/>
          <p:cNvCxnSpPr/>
          <p:nvPr/>
        </p:nvCxnSpPr>
        <p:spPr>
          <a:xfrm flipV="1">
            <a:off x="7361142" y="2398983"/>
            <a:ext cx="6544" cy="52976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מלבן מעוגל 24"/>
          <p:cNvSpPr/>
          <p:nvPr/>
        </p:nvSpPr>
        <p:spPr>
          <a:xfrm>
            <a:off x="592756" y="6363989"/>
            <a:ext cx="10798395" cy="35712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ליווי מקצועי של המכון לאורך כל התהליך (2.1.7)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מחבר חץ ישר 27"/>
          <p:cNvCxnSpPr/>
          <p:nvPr/>
        </p:nvCxnSpPr>
        <p:spPr>
          <a:xfrm flipH="1">
            <a:off x="9006174" y="4545497"/>
            <a:ext cx="70241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מלבן מעוגל 35"/>
          <p:cNvSpPr/>
          <p:nvPr/>
        </p:nvSpPr>
        <p:spPr>
          <a:xfrm>
            <a:off x="581192" y="4523090"/>
            <a:ext cx="1751546" cy="8762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he-IL" dirty="0">
                <a:solidFill>
                  <a:schemeClr val="tx1"/>
                </a:solidFill>
              </a:rPr>
              <a:t>ליווי יישום ההמלצות (2.1.8)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2" name="מחבר חץ ישר 41"/>
          <p:cNvCxnSpPr/>
          <p:nvPr/>
        </p:nvCxnSpPr>
        <p:spPr>
          <a:xfrm flipH="1">
            <a:off x="2328429" y="4950069"/>
            <a:ext cx="53633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1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6" grpId="0" animBg="1"/>
      <p:bldP spid="17" grpId="0" animBg="1"/>
      <p:bldP spid="18" grpId="0" animBg="1"/>
      <p:bldP spid="25" grpId="0" animBg="1"/>
      <p:bldP spid="36" grpId="0" animBg="1"/>
    </p:bldLst>
  </p:timing>
</p:sld>
</file>

<file path=ppt/theme/theme1.xml><?xml version="1.0" encoding="utf-8"?>
<a:theme xmlns:a="http://schemas.openxmlformats.org/drawingml/2006/main" name="דיבידנד">
  <a:themeElements>
    <a:clrScheme name="צהוב ירוק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דיבידנ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דיבידנ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דיבידנד</Template>
  <TotalTime>7417</TotalTime>
  <Words>1786</Words>
  <Application>Microsoft Office PowerPoint</Application>
  <PresentationFormat>מותאם אישית</PresentationFormat>
  <Paragraphs>377</Paragraphs>
  <Slides>24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24</vt:i4>
      </vt:variant>
    </vt:vector>
  </HeadingPairs>
  <TitlesOfParts>
    <vt:vector size="25" baseType="lpstr">
      <vt:lpstr>דיבידנד</vt:lpstr>
      <vt:lpstr>המרכז להתייעלות במשאבים</vt:lpstr>
      <vt:lpstr>מצגת של PowerPoint</vt:lpstr>
      <vt:lpstr>תוכן עניינים</vt:lpstr>
      <vt:lpstr>מבנה המכרז – גוף המכרז</vt:lpstr>
      <vt:lpstr>מבנה המכרז – נספחים</vt:lpstr>
      <vt:lpstr>השירותים הנדרשים (נספח ה')</vt:lpstr>
      <vt:lpstr>השירותים הנדרשים (נספח ה') – דרישות הקמה (פרק ב')</vt:lpstr>
      <vt:lpstr>השירותים הנדרשים (נספח ה') – מרכז הידע (פרק ג')</vt:lpstr>
      <vt:lpstr>השירותים הנדרשים (נספח ה') – הליך הייעוץ (פרק ד')</vt:lpstr>
      <vt:lpstr>השירותים הנדרשים (נספח ה') – מסלול הייעוץ (פרק ד')</vt:lpstr>
      <vt:lpstr>השירותים הנדרשים (נספח ה') – שירותים נוספים (פרק ה')</vt:lpstr>
      <vt:lpstr>השירותים הנדרשים (נספח ה') – כוח אדם (פרק ו')</vt:lpstr>
      <vt:lpstr>השירותים הנדרשים (נספח ה') – התנהלות מול המשרד (פרק ז')</vt:lpstr>
      <vt:lpstr>מודל התמורה – הסכם השירותים, סעיף 17</vt:lpstr>
      <vt:lpstr>מודל התמורה – הסכם השירותים, סעיף 17</vt:lpstr>
      <vt:lpstr>תנאי סף מנהליים – סעיף 7.1 בגוף המכרז</vt:lpstr>
      <vt:lpstr>תנאי סף מקצועיים וכ"א – סעיף 7.2-7.3 בגוף המכרז</vt:lpstr>
      <vt:lpstr>תנאי סף פיננסיים – סעיף 7.4 בגוף המכרז</vt:lpstr>
      <vt:lpstr>ניקוד האיכות – סעיף 8.1-8.2 בגוף המכרז</vt:lpstr>
      <vt:lpstr>ניקוד האיכות – סעיף 8.1-8.2 בגוף המכרז</vt:lpstr>
      <vt:lpstr>הצעת המחיר – סעיף 8.3 בגוף המכרז</vt:lpstr>
      <vt:lpstr>בחירת הזוכה – סעיף 6.2 בגוף המכרז</vt:lpstr>
      <vt:lpstr>הסכם השירותים – נספח י"ז</vt:lpstr>
      <vt:lpstr>תאריכים</vt:lpstr>
    </vt:vector>
  </TitlesOfParts>
  <Company>Ministry Of Economy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המרכז לייצור נקי</dc:title>
  <dc:creator>Windows User</dc:creator>
  <cp:lastModifiedBy>סימה פיאמנטה</cp:lastModifiedBy>
  <cp:revision>179</cp:revision>
  <cp:lastPrinted>2018-05-15T05:55:04Z</cp:lastPrinted>
  <dcterms:created xsi:type="dcterms:W3CDTF">2018-02-21T14:18:00Z</dcterms:created>
  <dcterms:modified xsi:type="dcterms:W3CDTF">2018-12-18T07:41:05Z</dcterms:modified>
</cp:coreProperties>
</file>